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17" r:id="rId3"/>
    <p:sldId id="316" r:id="rId4"/>
    <p:sldId id="318" r:id="rId5"/>
    <p:sldId id="319" r:id="rId6"/>
    <p:sldId id="305" r:id="rId7"/>
    <p:sldId id="293" r:id="rId8"/>
    <p:sldId id="263" r:id="rId9"/>
    <p:sldId id="294" r:id="rId10"/>
    <p:sldId id="259" r:id="rId11"/>
    <p:sldId id="260" r:id="rId12"/>
    <p:sldId id="261" r:id="rId13"/>
    <p:sldId id="295" r:id="rId14"/>
    <p:sldId id="265" r:id="rId15"/>
    <p:sldId id="296" r:id="rId16"/>
    <p:sldId id="270" r:id="rId17"/>
    <p:sldId id="297" r:id="rId18"/>
    <p:sldId id="266" r:id="rId19"/>
    <p:sldId id="267" r:id="rId20"/>
    <p:sldId id="307" r:id="rId21"/>
    <p:sldId id="271" r:id="rId22"/>
    <p:sldId id="272" r:id="rId23"/>
    <p:sldId id="273" r:id="rId24"/>
    <p:sldId id="274" r:id="rId25"/>
    <p:sldId id="275" r:id="rId26"/>
    <p:sldId id="276" r:id="rId27"/>
    <p:sldId id="288" r:id="rId28"/>
    <p:sldId id="277" r:id="rId29"/>
    <p:sldId id="278" r:id="rId30"/>
    <p:sldId id="279" r:id="rId31"/>
    <p:sldId id="280" r:id="rId32"/>
    <p:sldId id="281" r:id="rId33"/>
    <p:sldId id="282" r:id="rId34"/>
    <p:sldId id="310" r:id="rId35"/>
    <p:sldId id="283" r:id="rId36"/>
    <p:sldId id="320" r:id="rId37"/>
    <p:sldId id="298" r:id="rId38"/>
    <p:sldId id="284" r:id="rId39"/>
    <p:sldId id="287" r:id="rId40"/>
    <p:sldId id="285" r:id="rId41"/>
    <p:sldId id="286" r:id="rId42"/>
    <p:sldId id="306" r:id="rId43"/>
    <p:sldId id="315" r:id="rId44"/>
    <p:sldId id="304" r:id="rId45"/>
    <p:sldId id="311" r:id="rId46"/>
    <p:sldId id="312" r:id="rId47"/>
    <p:sldId id="303" r:id="rId48"/>
    <p:sldId id="299" r:id="rId49"/>
    <p:sldId id="300" r:id="rId50"/>
    <p:sldId id="302" r:id="rId51"/>
    <p:sldId id="30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FEF51D-16A2-4E4F-A76C-CE6B1CBC12A4}"/>
              </a:ext>
            </a:extLst>
          </p:cNvPr>
          <p:cNvSpPr txBox="1"/>
          <p:nvPr userDrawn="1"/>
        </p:nvSpPr>
        <p:spPr>
          <a:xfrm>
            <a:off x="5438610" y="62789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2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E5820B-FCD2-48F7-A047-E87C89BC9B0D}"/>
              </a:ext>
            </a:extLst>
          </p:cNvPr>
          <p:cNvCxnSpPr/>
          <p:nvPr userDrawn="1"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D027F387-9300-4BB1-983F-741BA171ECC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975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20" name="내용 개체 틀 16">
            <a:extLst>
              <a:ext uri="{FF2B5EF4-FFF2-40B4-BE49-F238E27FC236}">
                <a16:creationId xmlns:a16="http://schemas.microsoft.com/office/drawing/2014/main" id="{A796BE2E-B18D-4D32-9BE0-AB944F26F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76241" y="2502134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05</a:t>
            </a:r>
            <a:endParaRPr lang="ko-KR" altLang="en-US"/>
          </a:p>
        </p:txBody>
      </p:sp>
      <p:sp>
        <p:nvSpPr>
          <p:cNvPr id="21" name="내용 개체 틀 16">
            <a:extLst>
              <a:ext uri="{FF2B5EF4-FFF2-40B4-BE49-F238E27FC236}">
                <a16:creationId xmlns:a16="http://schemas.microsoft.com/office/drawing/2014/main" id="{1A788348-FC8F-4FC3-B2B4-3CA6F875382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674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1CAF548-33EC-4921-BD5A-4FF9555C95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9759" y="3981328"/>
            <a:ext cx="2016000" cy="3886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CAD28985-7F4D-4E1D-A8E3-41C7E4A95E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76241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0FB7A0AE-5F55-48BE-BEEB-8F10D6A4D3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6749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0" name="내용 개체 틀 16">
            <a:extLst>
              <a:ext uri="{FF2B5EF4-FFF2-40B4-BE49-F238E27FC236}">
                <a16:creationId xmlns:a16="http://schemas.microsoft.com/office/drawing/2014/main" id="{099FE620-C9D4-4B46-A7EA-D16238F0C70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97257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03</a:t>
            </a:r>
            <a:endParaRPr lang="ko-KR" altLang="en-US"/>
          </a:p>
        </p:txBody>
      </p:sp>
      <p:sp>
        <p:nvSpPr>
          <p:cNvPr id="31" name="텍스트 개체 틀 24">
            <a:extLst>
              <a:ext uri="{FF2B5EF4-FFF2-40B4-BE49-F238E27FC236}">
                <a16:creationId xmlns:a16="http://schemas.microsoft.com/office/drawing/2014/main" id="{2D528835-E25D-4A80-A92D-84FE1572D3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7257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2" name="내용 개체 틀 16">
            <a:extLst>
              <a:ext uri="{FF2B5EF4-FFF2-40B4-BE49-F238E27FC236}">
                <a16:creationId xmlns:a16="http://schemas.microsoft.com/office/drawing/2014/main" id="{3B3B1114-81EB-474D-A512-CE5E5FD7D08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748508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02</a:t>
            </a:r>
            <a:endParaRPr lang="ko-KR" altLang="en-US"/>
          </a:p>
        </p:txBody>
      </p:sp>
      <p:sp>
        <p:nvSpPr>
          <p:cNvPr id="33" name="텍스트 개체 틀 24">
            <a:extLst>
              <a:ext uri="{FF2B5EF4-FFF2-40B4-BE49-F238E27FC236}">
                <a16:creationId xmlns:a16="http://schemas.microsoft.com/office/drawing/2014/main" id="{1D2BEF16-9E24-4723-B2D6-9E1452FAC2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48508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4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11353800" cy="761712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602C4B-0694-4942-A8DB-A33A6D01B13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5823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096" y="2981051"/>
            <a:ext cx="8037808" cy="895897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25D7AD-E006-4060-8717-6D465C30EADC}"/>
              </a:ext>
            </a:extLst>
          </p:cNvPr>
          <p:cNvSpPr txBox="1"/>
          <p:nvPr userDrawn="1"/>
        </p:nvSpPr>
        <p:spPr>
          <a:xfrm>
            <a:off x="2957064" y="2767280"/>
            <a:ext cx="6277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8000" b="1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6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0805FC-D708-4363-B02A-CAF7316E947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91491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5692B63-A9B8-4A73-89DE-9B02AAB65491}"/>
              </a:ext>
            </a:extLst>
          </p:cNvPr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5F4646EF-92DB-4EC8-A1E3-9EDEEE202055}"/>
              </a:ext>
            </a:extLst>
          </p:cNvPr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61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9037-1CB4-4570-BD47-0E9C6A0D0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9509"/>
            <a:ext cx="9144000" cy="1830453"/>
          </a:xfrm>
        </p:spPr>
        <p:txBody>
          <a:bodyPr/>
          <a:lstStyle/>
          <a:p>
            <a:r>
              <a:rPr lang="en-US" altLang="ko-KR" dirty="0"/>
              <a:t>Predictive</a:t>
            </a:r>
            <a:r>
              <a:rPr lang="ko-KR" altLang="en-US" dirty="0"/>
              <a:t> </a:t>
            </a:r>
            <a:r>
              <a:rPr lang="en-US" altLang="ko-KR" dirty="0"/>
              <a:t>Maintenance</a:t>
            </a:r>
            <a:br>
              <a:rPr lang="en-US" altLang="ko-KR" dirty="0"/>
            </a:br>
            <a:r>
              <a:rPr lang="en-US" altLang="ko-KR" dirty="0"/>
              <a:t>with ML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1300DB-AD34-4477-98BB-1F0B59E36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3688" y="3702858"/>
            <a:ext cx="5564623" cy="885987"/>
          </a:xfrm>
        </p:spPr>
        <p:txBody>
          <a:bodyPr>
            <a:normAutofit fontScale="92500"/>
          </a:bodyPr>
          <a:lstStyle/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20153012 </a:t>
            </a:r>
            <a:r>
              <a:rPr lang="ko-KR" altLang="en-US" dirty="0"/>
              <a:t>남원우</a:t>
            </a:r>
          </a:p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20153004 </a:t>
            </a:r>
            <a:r>
              <a:rPr lang="ko-KR" altLang="en-US" dirty="0" err="1"/>
              <a:t>김민태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7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A13A-E652-4599-977F-54F77FA8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: machine2 </a:t>
            </a:r>
            <a:r>
              <a:rPr lang="ko-KR" altLang="en-US" dirty="0"/>
              <a:t>센서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9E90-559E-4FDE-8B7E-5DD9D788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" y="2053237"/>
            <a:ext cx="5486411" cy="365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BBDE2-A5DF-43A8-A029-356417A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23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5830"/>
            <a:ext cx="6945329" cy="45225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BE92D2-32E6-461A-876D-0766EE58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08" y="1755830"/>
            <a:ext cx="6385536" cy="42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72B5-4576-4C67-8442-444C8D6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</a:t>
            </a:r>
            <a:r>
              <a:rPr lang="ko-KR" altLang="en-US" dirty="0"/>
              <a:t>타입 별 발생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3BFDB-5CC3-4F21-A2ED-78DD4884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Failures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269"/>
            <a:ext cx="5451578" cy="43696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29A407-5102-4585-A49B-E8416CE69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59" y="1957269"/>
            <a:ext cx="6353175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D1E7-EEA6-4D1E-BDC2-C091C2DC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</a:t>
            </a:r>
            <a:r>
              <a:rPr lang="ko-KR" altLang="en-US" dirty="0"/>
              <a:t>별 고장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75F1A-9A9C-46CA-A565-0410A78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9" y="1423955"/>
            <a:ext cx="7603381" cy="5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7210"/>
            <a:ext cx="5466084" cy="4331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3A96DB-385B-4961-90FF-E1B257D0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43" y="1697210"/>
            <a:ext cx="6497032" cy="43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별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7F32-92F6-45B7-814B-9889A33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: machine </a:t>
            </a:r>
            <a:r>
              <a:rPr lang="ko-KR" altLang="en-US" dirty="0"/>
              <a:t>별 </a:t>
            </a:r>
            <a:r>
              <a:rPr lang="en-US" altLang="ko-KR" dirty="0"/>
              <a:t>comp</a:t>
            </a:r>
            <a:r>
              <a:rPr lang="ko-KR" altLang="en-US" dirty="0"/>
              <a:t>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ADB3C-8089-4546-AAF8-0DD9E513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7ABFEC-A058-4B3A-88F0-57C3767BD0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C2424-3CEF-4958-96A3-FAA717EAD7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461A1-DD59-41A2-8AD9-CF4E9E85126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092BA3-CAA8-4EBC-9D43-6780156E10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10282-CC8A-469B-B942-405858DC62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5513-BB15-4424-A916-462C8D61FB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00EE460-3E80-4550-9896-A3DCF7120726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5D06FC4-F673-49D0-A0E5-26EAB5718A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2FC68F4-CC52-442B-B471-01CB94DD7446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E8E34E-ED4B-4A38-AE15-4042DCEF5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17048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1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최근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627510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결과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593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56" y="1361287"/>
            <a:ext cx="3509246" cy="54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32C47-773F-4584-BFD5-1078FD58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07502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Train, Validation, Test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512833"/>
            <a:ext cx="949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데이터셋과 동일한 데이터를 생성하는 것이 불가능</a:t>
            </a:r>
            <a:endParaRPr lang="en-US" altLang="ko-KR" dirty="0"/>
          </a:p>
          <a:p>
            <a:r>
              <a:rPr lang="ko-KR" altLang="en-US" dirty="0"/>
              <a:t>데이터셋을 나눠서 실제 생성되는 데이터처럼 활용</a:t>
            </a:r>
            <a:endParaRPr lang="en-US" altLang="ko-KR" dirty="0"/>
          </a:p>
          <a:p>
            <a:r>
              <a:rPr lang="ko-KR" altLang="en-US" dirty="0"/>
              <a:t>데이터셋을 </a:t>
            </a:r>
            <a:r>
              <a:rPr lang="en-US" altLang="ko-KR" dirty="0"/>
              <a:t>Train, Validation, Test</a:t>
            </a:r>
            <a:r>
              <a:rPr lang="ko-KR" altLang="en-US" dirty="0"/>
              <a:t>로 나누고</a:t>
            </a:r>
            <a:r>
              <a:rPr lang="en-US" altLang="ko-KR" dirty="0"/>
              <a:t>, Test</a:t>
            </a:r>
            <a:r>
              <a:rPr lang="ko-KR" altLang="en-US" dirty="0"/>
              <a:t>를 실제 데이터로 두고 사용</a:t>
            </a:r>
            <a:endParaRPr lang="en-US" altLang="ko-KR" dirty="0"/>
          </a:p>
          <a:p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model, machine </a:t>
            </a:r>
            <a:r>
              <a:rPr lang="ko-KR" altLang="en-US" dirty="0"/>
              <a:t>별 분류하여 활용</a:t>
            </a:r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FEAB9069-4B02-4023-8F85-8F2D62E72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354191"/>
              </p:ext>
            </p:extLst>
          </p:nvPr>
        </p:nvGraphicFramePr>
        <p:xfrm>
          <a:off x="2811083" y="3403159"/>
          <a:ext cx="6569834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84917">
                  <a:extLst>
                    <a:ext uri="{9D8B030D-6E8A-4147-A177-3AD203B41FA5}">
                      <a16:colId xmlns:a16="http://schemas.microsoft.com/office/drawing/2014/main" val="3329670623"/>
                    </a:ext>
                  </a:extLst>
                </a:gridCol>
                <a:gridCol w="3284917">
                  <a:extLst>
                    <a:ext uri="{9D8B030D-6E8A-4147-A177-3AD203B41FA5}">
                      <a16:colId xmlns:a16="http://schemas.microsoft.com/office/drawing/2014/main" val="427194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9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2015.01 ~ 2015.07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77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Validation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2015.08 ~ 2015.09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86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2015.10 ~ 2015.12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77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모델 학습 및 선정</a:t>
            </a:r>
          </a:p>
        </p:txBody>
      </p:sp>
    </p:spTree>
    <p:extLst>
      <p:ext uri="{BB962C8B-B14F-4D97-AF65-F5344CB8AC3E}">
        <p14:creationId xmlns:p14="http://schemas.microsoft.com/office/powerpoint/2010/main" val="1212121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12" y="1673370"/>
            <a:ext cx="3780001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2217085" y="1243660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GradientBoosting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88" y="1587666"/>
            <a:ext cx="37800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88" y="4107666"/>
            <a:ext cx="3780001" cy="25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7986569" y="12743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LinearSVC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256C48-3AD1-4C2C-85EE-43EC41E09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11" y="4107666"/>
            <a:ext cx="37800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2" y="1634657"/>
            <a:ext cx="3779999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1" y="4154657"/>
            <a:ext cx="37800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1988718" y="1265325"/>
            <a:ext cx="21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LogisticRegression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14" y="1634657"/>
            <a:ext cx="3780000" cy="25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CBC970-0754-4424-8DCD-CE56077D1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14" y="4154657"/>
            <a:ext cx="3780000" cy="252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7956741" y="1265325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RandomForest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694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458592" y="1779003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GradientBoosting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 err="1"/>
              <a:t>max_depth</a:t>
            </a:r>
            <a:r>
              <a:rPr lang="en-US" altLang="ko-KR" dirty="0"/>
              <a:t> = 3 </a:t>
            </a:r>
            <a:r>
              <a:rPr lang="ko-KR" altLang="en-US" dirty="0"/>
              <a:t>에서 가장 낮은 정확도를 보임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max_depth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이므로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=42, </a:t>
            </a:r>
            <a:r>
              <a:rPr lang="en-US" altLang="ko-KR" dirty="0" err="1"/>
              <a:t>max_depth</a:t>
            </a:r>
            <a:r>
              <a:rPr lang="en-US" altLang="ko-KR" dirty="0"/>
              <a:t>=1) </a:t>
            </a:r>
            <a:r>
              <a:rPr lang="ko-KR" altLang="en-US" dirty="0"/>
              <a:t>로 학습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458591" y="2598281"/>
            <a:ext cx="776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: C =100</a:t>
            </a:r>
            <a:r>
              <a:rPr lang="ko-KR" altLang="en-US" dirty="0"/>
              <a:t> 에서 가장 낮은 정확도를 보임</a:t>
            </a:r>
            <a:endParaRPr lang="en-US" altLang="ko-KR" dirty="0"/>
          </a:p>
          <a:p>
            <a:r>
              <a:rPr lang="en-US" altLang="ko-KR" dirty="0"/>
              <a:t>-&gt; C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458591" y="3602734"/>
            <a:ext cx="683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: 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458591" y="4422521"/>
            <a:ext cx="907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: </a:t>
            </a:r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(criterion='entropy',</a:t>
            </a:r>
            <a:r>
              <a:rPr lang="en-US" altLang="ko-KR" dirty="0" err="1"/>
              <a:t>n_estimators</a:t>
            </a:r>
            <a:r>
              <a:rPr lang="en-US" altLang="ko-KR" dirty="0"/>
              <a:t>=10, </a:t>
            </a:r>
            <a:r>
              <a:rPr lang="en-US" altLang="ko-KR" dirty="0" err="1"/>
              <a:t>max_features</a:t>
            </a:r>
            <a:r>
              <a:rPr lang="en-US" altLang="ko-KR" dirty="0"/>
              <a:t>=2,max_depth=5,random_state=1,n_jobs=-1) </a:t>
            </a:r>
            <a:r>
              <a:rPr lang="ko-KR" altLang="en-US" dirty="0"/>
              <a:t>로 학습</a:t>
            </a:r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2E8B04-1EDF-4511-A872-6C3A2F14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55" y="2956027"/>
            <a:ext cx="8215242" cy="1466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3849055" y="4110779"/>
            <a:ext cx="8215242" cy="25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638A-22A2-4BCD-9B07-3717F05634B3}"/>
              </a:ext>
            </a:extLst>
          </p:cNvPr>
          <p:cNvSpPr txBox="1"/>
          <p:nvPr/>
        </p:nvSpPr>
        <p:spPr>
          <a:xfrm>
            <a:off x="6962503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1AA628-819F-4CBC-8B72-B1F8343A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16" y="3025304"/>
            <a:ext cx="7913974" cy="13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3969909" y="4124578"/>
            <a:ext cx="7956581" cy="23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3E515-A5C7-4BFC-80CA-2FED6EE08552}"/>
              </a:ext>
            </a:extLst>
          </p:cNvPr>
          <p:cNvSpPr txBox="1"/>
          <p:nvPr/>
        </p:nvSpPr>
        <p:spPr>
          <a:xfrm>
            <a:off x="6954026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5EBB3-101C-4D41-92BB-FBB06813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0330-0785-4B3F-815D-59CAF7F61E06}"/>
              </a:ext>
            </a:extLst>
          </p:cNvPr>
          <p:cNvSpPr txBox="1"/>
          <p:nvPr/>
        </p:nvSpPr>
        <p:spPr>
          <a:xfrm>
            <a:off x="838200" y="1325337"/>
            <a:ext cx="1135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Smart Factory</a:t>
            </a:r>
            <a:r>
              <a:rPr lang="ko-KR" altLang="en-US" dirty="0"/>
              <a:t>의 ＇</a:t>
            </a:r>
            <a:r>
              <a:rPr lang="en-US" altLang="ko-KR" dirty="0"/>
              <a:t>Factory</a:t>
            </a:r>
            <a:r>
              <a:rPr lang="ko-KR" altLang="en-US" dirty="0"/>
              <a:t>＇에 초점</a:t>
            </a:r>
          </a:p>
          <a:p>
            <a:r>
              <a:rPr lang="ko-KR" altLang="en-US" dirty="0"/>
              <a:t>장비만 </a:t>
            </a:r>
            <a:r>
              <a:rPr lang="ko-KR" altLang="en-US" dirty="0" err="1"/>
              <a:t>똑똑해지는</a:t>
            </a:r>
            <a:r>
              <a:rPr lang="ko-KR" altLang="en-US" dirty="0"/>
              <a:t> 것이 아니라</a:t>
            </a:r>
            <a:r>
              <a:rPr lang="en-US" altLang="ko-KR" dirty="0"/>
              <a:t>, </a:t>
            </a:r>
            <a:r>
              <a:rPr lang="ko-KR" altLang="en-US" dirty="0"/>
              <a:t>장비를 관리하는 유지 보수</a:t>
            </a:r>
            <a:r>
              <a:rPr lang="en-US" altLang="ko-KR" dirty="0"/>
              <a:t>(Maintenance)</a:t>
            </a:r>
            <a:r>
              <a:rPr lang="ko-KR" altLang="en-US" dirty="0"/>
              <a:t> 방법도 달라져야 한다는 필요성</a:t>
            </a:r>
            <a:endParaRPr lang="en-US" altLang="ko-KR" dirty="0"/>
          </a:p>
          <a:p>
            <a:r>
              <a:rPr lang="en-US" altLang="ko-KR" dirty="0"/>
              <a:t>IoT,</a:t>
            </a:r>
            <a:r>
              <a:rPr lang="ko-KR" altLang="en-US" dirty="0"/>
              <a:t> </a:t>
            </a:r>
            <a:r>
              <a:rPr lang="en-US" altLang="ko-KR" dirty="0"/>
              <a:t>Sensor,</a:t>
            </a:r>
            <a:r>
              <a:rPr lang="ko-KR" altLang="en-US" dirty="0"/>
              <a:t> </a:t>
            </a:r>
            <a:r>
              <a:rPr lang="en-US" altLang="ko-KR" dirty="0"/>
              <a:t>Cloud Computing(Edge Computing) </a:t>
            </a:r>
            <a:r>
              <a:rPr lang="ko-KR" altLang="en-US" dirty="0"/>
              <a:t>등 기술 발전에 따라 더 효율적인 유지 보수 가능</a:t>
            </a:r>
            <a:endParaRPr lang="en-US" altLang="ko-KR" dirty="0"/>
          </a:p>
          <a:p>
            <a:r>
              <a:rPr lang="ko-KR" altLang="en-US" dirty="0"/>
              <a:t>기존의 유지보수 기법의 단점들을 보완하고 숙련된 유지 보수 전문가를 보조해줄 수 있는 도구를 개발하고자 함</a:t>
            </a:r>
            <a:endParaRPr lang="en-US" altLang="ko-KR" dirty="0"/>
          </a:p>
          <a:p>
            <a:r>
              <a:rPr lang="ko-KR" altLang="en-US" dirty="0"/>
              <a:t>궁극적으로는 유지 보수 인력들의 공백 시간이나 인력 자체를 대체하는 시스템을 지향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3C02B7-1E2A-4E00-A980-80CAFE92A2DB}"/>
              </a:ext>
            </a:extLst>
          </p:cNvPr>
          <p:cNvSpPr/>
          <p:nvPr/>
        </p:nvSpPr>
        <p:spPr>
          <a:xfrm>
            <a:off x="5129002" y="3202423"/>
            <a:ext cx="1933996" cy="453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MAINTENANCE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F6C634-575E-4B16-8DC3-DCCAB6A34ACF}"/>
              </a:ext>
            </a:extLst>
          </p:cNvPr>
          <p:cNvSpPr/>
          <p:nvPr/>
        </p:nvSpPr>
        <p:spPr>
          <a:xfrm>
            <a:off x="3153197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PLANNED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1F83C2-2590-421D-8F1B-E7B98FA9BA0E}"/>
              </a:ext>
            </a:extLst>
          </p:cNvPr>
          <p:cNvSpPr/>
          <p:nvPr/>
        </p:nvSpPr>
        <p:spPr>
          <a:xfrm>
            <a:off x="7062998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UNPLANNED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CA0288-7062-48D0-B875-B1670658F031}"/>
              </a:ext>
            </a:extLst>
          </p:cNvPr>
          <p:cNvSpPr/>
          <p:nvPr/>
        </p:nvSpPr>
        <p:spPr>
          <a:xfrm>
            <a:off x="3153197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PREVENTED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C3C5B-001C-49DA-926D-8259C1026655}"/>
              </a:ext>
            </a:extLst>
          </p:cNvPr>
          <p:cNvSpPr/>
          <p:nvPr/>
        </p:nvSpPr>
        <p:spPr>
          <a:xfrm>
            <a:off x="1550974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PREDICTIVE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AA1BD6-E02F-43D9-B8B6-03AB425CDBEA}"/>
              </a:ext>
            </a:extLst>
          </p:cNvPr>
          <p:cNvSpPr/>
          <p:nvPr/>
        </p:nvSpPr>
        <p:spPr>
          <a:xfrm>
            <a:off x="7062998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BREAKDOWN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4F9BC3-50CF-465A-AE37-34AA9DE022BB}"/>
              </a:ext>
            </a:extLst>
          </p:cNvPr>
          <p:cNvSpPr/>
          <p:nvPr/>
        </p:nvSpPr>
        <p:spPr>
          <a:xfrm>
            <a:off x="4637748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SCHEDULED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98E398-1E73-4BB4-8C18-2B0A1E6A6B6C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120195" y="3655577"/>
            <a:ext cx="1975805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6F281D9-9F96-404D-A51B-80CAD907EC03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96000" y="3655577"/>
            <a:ext cx="1933996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AC5196E-F7D4-4386-8F97-36D535FFACE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4120195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AB74EE-A8A2-4C3F-8770-3495266ADDD9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8029996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EE801A-B60B-45BF-8435-1C93C15CF3A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517972" y="5084301"/>
            <a:ext cx="1602223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7283149-3A60-4E22-9968-DFBE4C621CCC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4120195" y="5084301"/>
            <a:ext cx="1484551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F57C11-D71A-4F50-A0B6-AF5FB865F08E}"/>
              </a:ext>
            </a:extLst>
          </p:cNvPr>
          <p:cNvSpPr/>
          <p:nvPr/>
        </p:nvSpPr>
        <p:spPr>
          <a:xfrm>
            <a:off x="1275001" y="5195087"/>
            <a:ext cx="2485941" cy="1027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03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0C500D0-ACF6-43AC-B9D9-B022B584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55" y="2974413"/>
            <a:ext cx="7247440" cy="12273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8D024-A78D-4A59-BDE9-852F8E1D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63" y="4611935"/>
            <a:ext cx="2447925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4510655" y="3948022"/>
            <a:ext cx="7166820" cy="25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479639" y="5033272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A0E02-B1D3-4B6C-8101-3F7B8B6DF655}"/>
              </a:ext>
            </a:extLst>
          </p:cNvPr>
          <p:cNvSpPr txBox="1"/>
          <p:nvPr/>
        </p:nvSpPr>
        <p:spPr>
          <a:xfrm>
            <a:off x="7099892" y="442726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7F0404-0941-47B2-9C25-387386DF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46" y="2919780"/>
            <a:ext cx="6927444" cy="12445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GradientBoosting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298001" y="3889912"/>
            <a:ext cx="6927445" cy="220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39126-3251-4E6D-B32B-3A2EA4A61ED2}"/>
              </a:ext>
            </a:extLst>
          </p:cNvPr>
          <p:cNvSpPr txBox="1"/>
          <p:nvPr/>
        </p:nvSpPr>
        <p:spPr>
          <a:xfrm>
            <a:off x="6744395" y="441704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722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A885-6464-4A0D-9C0B-C6D90DC2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설계 방향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F4A60-34D6-4B7B-96F5-E0C814C7DA84}"/>
              </a:ext>
            </a:extLst>
          </p:cNvPr>
          <p:cNvSpPr txBox="1"/>
          <p:nvPr/>
        </p:nvSpPr>
        <p:spPr>
          <a:xfrm>
            <a:off x="838200" y="1490431"/>
            <a:ext cx="818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실시간으로 수집되는 센서 데이터를 확인하고 예측 결과도 확인 가능한 구조가 필요</a:t>
            </a:r>
            <a:endParaRPr lang="en-US" altLang="ko-KR" dirty="0"/>
          </a:p>
          <a:p>
            <a:r>
              <a:rPr lang="ko-KR" altLang="en-US" dirty="0"/>
              <a:t>대시보드</a:t>
            </a:r>
            <a:r>
              <a:rPr lang="en-US" altLang="ko-KR" dirty="0"/>
              <a:t>(Dashboard) </a:t>
            </a:r>
            <a:r>
              <a:rPr lang="ko-KR" altLang="en-US" dirty="0"/>
              <a:t>형식의 페이지 구조 설계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61ADFE-DAFE-48B5-B46B-7AD920350105}"/>
              </a:ext>
            </a:extLst>
          </p:cNvPr>
          <p:cNvSpPr/>
          <p:nvPr/>
        </p:nvSpPr>
        <p:spPr>
          <a:xfrm>
            <a:off x="838200" y="2435703"/>
            <a:ext cx="10191244" cy="4175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7AE890-CD58-4BDB-B45A-3ED3EC05ECDE}"/>
              </a:ext>
            </a:extLst>
          </p:cNvPr>
          <p:cNvSpPr/>
          <p:nvPr/>
        </p:nvSpPr>
        <p:spPr>
          <a:xfrm>
            <a:off x="2435703" y="2573267"/>
            <a:ext cx="8423809" cy="3066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1C48CB-93C6-4D23-9618-8F4A3913CBD5}"/>
              </a:ext>
            </a:extLst>
          </p:cNvPr>
          <p:cNvSpPr/>
          <p:nvPr/>
        </p:nvSpPr>
        <p:spPr>
          <a:xfrm>
            <a:off x="2540899" y="2629912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E3FD3C-A012-4C1E-845C-CA582C251765}"/>
              </a:ext>
            </a:extLst>
          </p:cNvPr>
          <p:cNvSpPr/>
          <p:nvPr/>
        </p:nvSpPr>
        <p:spPr>
          <a:xfrm>
            <a:off x="2540899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316052-3AA8-4696-9F0A-7AEA8DB8B2F3}"/>
              </a:ext>
            </a:extLst>
          </p:cNvPr>
          <p:cNvSpPr/>
          <p:nvPr/>
        </p:nvSpPr>
        <p:spPr>
          <a:xfrm>
            <a:off x="6700205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E2C088-C8FA-405E-B2E1-941DA29CB690}"/>
              </a:ext>
            </a:extLst>
          </p:cNvPr>
          <p:cNvSpPr/>
          <p:nvPr/>
        </p:nvSpPr>
        <p:spPr>
          <a:xfrm>
            <a:off x="6700205" y="2629911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DF952-C543-4516-9950-1671BDFA8D5D}"/>
              </a:ext>
            </a:extLst>
          </p:cNvPr>
          <p:cNvSpPr/>
          <p:nvPr/>
        </p:nvSpPr>
        <p:spPr>
          <a:xfrm>
            <a:off x="962952" y="2573268"/>
            <a:ext cx="1343277" cy="3075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F4D59E-8C15-461E-B6CF-6D10DFBA641E}"/>
              </a:ext>
            </a:extLst>
          </p:cNvPr>
          <p:cNvSpPr/>
          <p:nvPr/>
        </p:nvSpPr>
        <p:spPr>
          <a:xfrm>
            <a:off x="962952" y="5729161"/>
            <a:ext cx="9896560" cy="6797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3470B-C985-44C3-A932-B61E665879C2}"/>
              </a:ext>
            </a:extLst>
          </p:cNvPr>
          <p:cNvSpPr txBox="1"/>
          <p:nvPr/>
        </p:nvSpPr>
        <p:spPr>
          <a:xfrm>
            <a:off x="1077386" y="395036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기기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57613-F300-44C4-A356-6F7980562053}"/>
              </a:ext>
            </a:extLst>
          </p:cNvPr>
          <p:cNvSpPr txBox="1"/>
          <p:nvPr/>
        </p:nvSpPr>
        <p:spPr>
          <a:xfrm>
            <a:off x="4154018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6EC2C-FB55-4521-94A0-5B7D5F253E33}"/>
              </a:ext>
            </a:extLst>
          </p:cNvPr>
          <p:cNvSpPr txBox="1"/>
          <p:nvPr/>
        </p:nvSpPr>
        <p:spPr>
          <a:xfrm>
            <a:off x="8394245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DB598-F123-43FE-A27F-C3FB648665B5}"/>
              </a:ext>
            </a:extLst>
          </p:cNvPr>
          <p:cNvSpPr txBox="1"/>
          <p:nvPr/>
        </p:nvSpPr>
        <p:spPr>
          <a:xfrm>
            <a:off x="8394245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F71A6-AAA0-4DCA-87F8-CDB1CA4BB912}"/>
              </a:ext>
            </a:extLst>
          </p:cNvPr>
          <p:cNvSpPr txBox="1"/>
          <p:nvPr/>
        </p:nvSpPr>
        <p:spPr>
          <a:xfrm>
            <a:off x="4154017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DF22A-3001-4D4D-AC6A-DAA1D90B0E86}"/>
              </a:ext>
            </a:extLst>
          </p:cNvPr>
          <p:cNvSpPr txBox="1"/>
          <p:nvPr/>
        </p:nvSpPr>
        <p:spPr>
          <a:xfrm>
            <a:off x="5645922" y="588436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708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467628"/>
            <a:ext cx="94963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상단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machineID</a:t>
            </a:r>
            <a:r>
              <a:rPr lang="en-US" altLang="ko-KR" dirty="0"/>
              <a:t>, model</a:t>
            </a:r>
            <a:r>
              <a:rPr lang="ko-KR" altLang="en-US" dirty="0"/>
              <a:t>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</a:t>
            </a:r>
            <a:r>
              <a:rPr lang="en-US" altLang="ko-KR" dirty="0"/>
              <a:t>: Machine</a:t>
            </a:r>
            <a:r>
              <a:rPr lang="ko-KR" altLang="en-US" dirty="0"/>
              <a:t>의 상태에 따른 색상 변화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초록색 </a:t>
            </a:r>
            <a:r>
              <a:rPr lang="en-US" altLang="ko-KR" dirty="0"/>
              <a:t>: </a:t>
            </a:r>
            <a:r>
              <a:rPr lang="ko-KR" altLang="en-US" dirty="0"/>
              <a:t>정상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노랑색 </a:t>
            </a:r>
            <a:r>
              <a:rPr lang="en-US" altLang="ko-KR" dirty="0"/>
              <a:t>: </a:t>
            </a:r>
            <a:r>
              <a:rPr lang="ko-KR" altLang="en-US" dirty="0"/>
              <a:t>에러 발생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빨강색 </a:t>
            </a:r>
            <a:r>
              <a:rPr lang="en-US" altLang="ko-KR" dirty="0"/>
              <a:t>: </a:t>
            </a:r>
            <a:r>
              <a:rPr lang="ko-KR" altLang="en-US" dirty="0"/>
              <a:t>고장 발생 예측 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</a:t>
            </a:r>
            <a:r>
              <a:rPr lang="ko-KR" altLang="en-US" dirty="0"/>
              <a:t>별 교체로부터 지난 시간을 상대적으로 비교하여 </a:t>
            </a:r>
            <a:r>
              <a:rPr lang="en-US" altLang="ko-KR" dirty="0"/>
              <a:t>bar</a:t>
            </a:r>
            <a:r>
              <a:rPr lang="ko-KR" altLang="en-US" dirty="0"/>
              <a:t>를 통해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en-US" altLang="ko-KR" dirty="0"/>
              <a:t>Voltage, Rotate, Pressure, Vibration </a:t>
            </a:r>
            <a:r>
              <a:rPr lang="ko-KR" altLang="en-US" dirty="0"/>
              <a:t>측정 값 그래프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</a:t>
            </a:r>
            <a:r>
              <a:rPr lang="en-US" altLang="ko-KR" dirty="0"/>
              <a:t>, </a:t>
            </a:r>
            <a:r>
              <a:rPr lang="ko-KR" altLang="en-US" dirty="0"/>
              <a:t>고장 발생 시간 출력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 발생 시 빨강색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430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355550-9F9C-421F-9E6A-425346D2B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5142"/>
          <a:stretch/>
        </p:blipFill>
        <p:spPr>
          <a:xfrm>
            <a:off x="2239346" y="1448691"/>
            <a:ext cx="8700280" cy="48021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E90BB5-16DC-48C4-95C7-D6E935DAA25C}"/>
              </a:ext>
            </a:extLst>
          </p:cNvPr>
          <p:cNvSpPr/>
          <p:nvPr/>
        </p:nvSpPr>
        <p:spPr>
          <a:xfrm>
            <a:off x="2379306" y="3257291"/>
            <a:ext cx="1278294" cy="188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010E7-C8AF-4CE5-BA5D-5183AB30C67F}"/>
              </a:ext>
            </a:extLst>
          </p:cNvPr>
          <p:cNvSpPr txBox="1"/>
          <p:nvPr/>
        </p:nvSpPr>
        <p:spPr>
          <a:xfrm>
            <a:off x="506179" y="401501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부품 사용 기간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39706-CB7E-41C6-8C99-9B44FB504796}"/>
              </a:ext>
            </a:extLst>
          </p:cNvPr>
          <p:cNvSpPr txBox="1"/>
          <p:nvPr/>
        </p:nvSpPr>
        <p:spPr>
          <a:xfrm>
            <a:off x="946960" y="25471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기기 상태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A571D4-B07B-4E48-AC7B-C45A27A47706}"/>
              </a:ext>
            </a:extLst>
          </p:cNvPr>
          <p:cNvSpPr/>
          <p:nvPr/>
        </p:nvSpPr>
        <p:spPr>
          <a:xfrm>
            <a:off x="3760237" y="1913683"/>
            <a:ext cx="7179389" cy="393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ACF5C-2877-4B27-BCC9-C4357937EC55}"/>
              </a:ext>
            </a:extLst>
          </p:cNvPr>
          <p:cNvSpPr txBox="1"/>
          <p:nvPr/>
        </p:nvSpPr>
        <p:spPr>
          <a:xfrm>
            <a:off x="11042263" y="2782668"/>
            <a:ext cx="106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</a:t>
            </a:r>
            <a:endParaRPr lang="en-US" altLang="ko-KR" dirty="0"/>
          </a:p>
          <a:p>
            <a:r>
              <a:rPr lang="ko-KR" altLang="en-US" dirty="0"/>
              <a:t>데이터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C97136-F87A-4217-BA8D-6C4C494B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Page 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89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ask framework에 대한 이미지 검색결과">
            <a:extLst>
              <a:ext uri="{FF2B5EF4-FFF2-40B4-BE49-F238E27FC236}">
                <a16:creationId xmlns:a16="http://schemas.microsoft.com/office/drawing/2014/main" id="{E7BFF2BA-6BD1-4155-86A8-237F3229F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r="19574"/>
          <a:stretch/>
        </p:blipFill>
        <p:spPr bwMode="auto">
          <a:xfrm>
            <a:off x="2127224" y="2688804"/>
            <a:ext cx="1677044" cy="20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에 대한 이미지 검색결과">
            <a:extLst>
              <a:ext uri="{FF2B5EF4-FFF2-40B4-BE49-F238E27FC236}">
                <a16:creationId xmlns:a16="http://schemas.microsoft.com/office/drawing/2014/main" id="{FDEA9ECA-B51A-4B33-B0BA-9A23398A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60" y="1583776"/>
            <a:ext cx="1915233" cy="16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Query에 대한 이미지 검색결과">
            <a:extLst>
              <a:ext uri="{FF2B5EF4-FFF2-40B4-BE49-F238E27FC236}">
                <a16:creationId xmlns:a16="http://schemas.microsoft.com/office/drawing/2014/main" id="{2D9ECF15-A855-4272-BA51-F3431F64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92" y="2563100"/>
            <a:ext cx="1758887" cy="17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board.js에 대한 이미지 검색결과">
            <a:extLst>
              <a:ext uri="{FF2B5EF4-FFF2-40B4-BE49-F238E27FC236}">
                <a16:creationId xmlns:a16="http://schemas.microsoft.com/office/drawing/2014/main" id="{F781A44F-AF99-4481-9549-54F0E30E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34" y="4371249"/>
            <a:ext cx="3650669" cy="8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AB28E29-CE4D-496F-B743-4AC99947A032}"/>
              </a:ext>
            </a:extLst>
          </p:cNvPr>
          <p:cNvSpPr/>
          <p:nvPr/>
        </p:nvSpPr>
        <p:spPr>
          <a:xfrm>
            <a:off x="4170628" y="27520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2FEEBDF-E93B-4E14-AED4-143BC8D3829E}"/>
              </a:ext>
            </a:extLst>
          </p:cNvPr>
          <p:cNvSpPr/>
          <p:nvPr/>
        </p:nvSpPr>
        <p:spPr>
          <a:xfrm rot="10800000">
            <a:off x="4170628" y="355044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FD2223D-9836-4846-AEF2-C714190F960F}"/>
              </a:ext>
            </a:extLst>
          </p:cNvPr>
          <p:cNvSpPr/>
          <p:nvPr/>
        </p:nvSpPr>
        <p:spPr>
          <a:xfrm rot="20196644">
            <a:off x="7399295" y="25326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B44E37F-CE31-42B2-B0DE-966C2ABE1B91}"/>
              </a:ext>
            </a:extLst>
          </p:cNvPr>
          <p:cNvSpPr/>
          <p:nvPr/>
        </p:nvSpPr>
        <p:spPr>
          <a:xfrm rot="900000">
            <a:off x="7404289" y="392917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JSON logo에 대한 이미지 검색결과">
            <a:extLst>
              <a:ext uri="{FF2B5EF4-FFF2-40B4-BE49-F238E27FC236}">
                <a16:creationId xmlns:a16="http://schemas.microsoft.com/office/drawing/2014/main" id="{B2E1EDB9-72BD-4788-8B4D-9AF1B4D73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8" b="34261"/>
          <a:stretch/>
        </p:blipFill>
        <p:spPr bwMode="auto">
          <a:xfrm>
            <a:off x="38488" y="1247658"/>
            <a:ext cx="3113607" cy="10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SV file logo free에 대한 이미지 검색결과">
            <a:extLst>
              <a:ext uri="{FF2B5EF4-FFF2-40B4-BE49-F238E27FC236}">
                <a16:creationId xmlns:a16="http://schemas.microsoft.com/office/drawing/2014/main" id="{E75C80AC-9E2B-4385-ABCE-D66EC5E6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6" y="4593868"/>
            <a:ext cx="1559560" cy="1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C1D26DB-959F-4CE2-9AA3-1394EAC94DE9}"/>
              </a:ext>
            </a:extLst>
          </p:cNvPr>
          <p:cNvSpPr/>
          <p:nvPr/>
        </p:nvSpPr>
        <p:spPr>
          <a:xfrm rot="2954135">
            <a:off x="1360667" y="2449046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30EA088-AC15-4A07-991F-5F5FDEF1163D}"/>
              </a:ext>
            </a:extLst>
          </p:cNvPr>
          <p:cNvSpPr/>
          <p:nvPr/>
        </p:nvSpPr>
        <p:spPr>
          <a:xfrm rot="18785472">
            <a:off x="1255735" y="414721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DCD15-0F13-49BE-B1D3-829C35B7AE4D}"/>
              </a:ext>
            </a:extLst>
          </p:cNvPr>
          <p:cNvSpPr txBox="1"/>
          <p:nvPr/>
        </p:nvSpPr>
        <p:spPr>
          <a:xfrm>
            <a:off x="4170627" y="31413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62558-D3E0-4C5B-90C2-DBD877E0242C}"/>
              </a:ext>
            </a:extLst>
          </p:cNvPr>
          <p:cNvSpPr txBox="1"/>
          <p:nvPr/>
        </p:nvSpPr>
        <p:spPr>
          <a:xfrm>
            <a:off x="7477041" y="324433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AJAX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6A9FF-C063-4944-A59D-26B8551CA1EE}"/>
              </a:ext>
            </a:extLst>
          </p:cNvPr>
          <p:cNvSpPr txBox="1"/>
          <p:nvPr/>
        </p:nvSpPr>
        <p:spPr>
          <a:xfrm>
            <a:off x="1326629" y="3105834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File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I/O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8D00778-1DFA-4BEA-8C0E-FF25B14C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 &amp; Backend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205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7976C-17B3-4595-B4F3-AB547F8D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유지보수 방법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3B7C9-774E-4F2B-A80E-AB7C4C074FAA}"/>
              </a:ext>
            </a:extLst>
          </p:cNvPr>
          <p:cNvSpPr txBox="1"/>
          <p:nvPr/>
        </p:nvSpPr>
        <p:spPr>
          <a:xfrm>
            <a:off x="838200" y="1995413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Breakdown Maintenance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2F86B-FB7A-43C0-A22F-AC960F3FE051}"/>
              </a:ext>
            </a:extLst>
          </p:cNvPr>
          <p:cNvSpPr txBox="1"/>
          <p:nvPr/>
        </p:nvSpPr>
        <p:spPr>
          <a:xfrm>
            <a:off x="838200" y="3971167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Preventive(Scheduled)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78BAB-3CA1-487F-A839-738DFEC3155B}"/>
              </a:ext>
            </a:extLst>
          </p:cNvPr>
          <p:cNvSpPr txBox="1"/>
          <p:nvPr/>
        </p:nvSpPr>
        <p:spPr>
          <a:xfrm>
            <a:off x="6456307" y="2634683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Predictive Maintenance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9233E-89A7-47DA-910D-C5C27BF75090}"/>
              </a:ext>
            </a:extLst>
          </p:cNvPr>
          <p:cNvSpPr txBox="1"/>
          <p:nvPr/>
        </p:nvSpPr>
        <p:spPr>
          <a:xfrm>
            <a:off x="838200" y="2457078"/>
            <a:ext cx="4897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사후 정비 방식</a:t>
            </a:r>
            <a:endParaRPr lang="en-US" altLang="ko-KR" dirty="0"/>
          </a:p>
          <a:p>
            <a:r>
              <a:rPr lang="ko-KR" altLang="en-US" dirty="0"/>
              <a:t>이미 발생한 고장을 처리하는 방식</a:t>
            </a:r>
            <a:endParaRPr lang="en-US" altLang="ko-KR" dirty="0"/>
          </a:p>
          <a:p>
            <a:r>
              <a:rPr lang="ko-KR" altLang="en-US" dirty="0"/>
              <a:t>예측 불가능한 설비 중단</a:t>
            </a:r>
            <a:endParaRPr lang="en-US" altLang="ko-KR" dirty="0"/>
          </a:p>
          <a:p>
            <a:r>
              <a:rPr lang="ko-KR" altLang="en-US" dirty="0"/>
              <a:t>대부분의 경우 다른 유지보수 방법보다 높은 비용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BBE9D-6FE6-4863-9195-17BDF99D9A7C}"/>
              </a:ext>
            </a:extLst>
          </p:cNvPr>
          <p:cNvSpPr txBox="1"/>
          <p:nvPr/>
        </p:nvSpPr>
        <p:spPr>
          <a:xfrm>
            <a:off x="838200" y="4432832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사전 정비 방식</a:t>
            </a:r>
            <a:endParaRPr lang="en-US" altLang="ko-KR" dirty="0"/>
          </a:p>
          <a:p>
            <a:r>
              <a:rPr lang="ko-KR" altLang="en-US" dirty="0"/>
              <a:t>축적된 데이터를 기반으로 정기적인 유지 보수</a:t>
            </a:r>
            <a:endParaRPr lang="en-US" altLang="ko-KR" dirty="0"/>
          </a:p>
          <a:p>
            <a:r>
              <a:rPr lang="ko-KR" altLang="en-US" dirty="0"/>
              <a:t>시간 기반으로 정기적인 설비 중단</a:t>
            </a:r>
            <a:endParaRPr lang="en-US" altLang="ko-KR" dirty="0"/>
          </a:p>
          <a:p>
            <a:r>
              <a:rPr lang="ko-KR" altLang="en-US" dirty="0"/>
              <a:t>과잉 정비</a:t>
            </a:r>
            <a:r>
              <a:rPr lang="en-US" altLang="ko-KR" dirty="0"/>
              <a:t>(Over Maintenance) </a:t>
            </a:r>
            <a:r>
              <a:rPr lang="ko-KR" altLang="en-US" dirty="0"/>
              <a:t>가능성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24E37-748B-47FF-BB15-BA03ACC0A860}"/>
              </a:ext>
            </a:extLst>
          </p:cNvPr>
          <p:cNvSpPr txBox="1"/>
          <p:nvPr/>
        </p:nvSpPr>
        <p:spPr>
          <a:xfrm>
            <a:off x="6456307" y="3096348"/>
            <a:ext cx="57198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사전 정비 방식</a:t>
            </a:r>
            <a:endParaRPr lang="en-US" altLang="ko-KR" dirty="0"/>
          </a:p>
          <a:p>
            <a:r>
              <a:rPr lang="ko-KR" altLang="en-US" dirty="0"/>
              <a:t>장비 상태를 모니터링하여 </a:t>
            </a:r>
            <a:r>
              <a:rPr lang="ko-KR" altLang="en-US" dirty="0" err="1"/>
              <a:t>비정기적인</a:t>
            </a:r>
            <a:r>
              <a:rPr lang="ko-KR" altLang="en-US" dirty="0"/>
              <a:t> 유지 보수</a:t>
            </a:r>
            <a:endParaRPr lang="en-US" altLang="ko-KR" dirty="0"/>
          </a:p>
          <a:p>
            <a:r>
              <a:rPr lang="ko-KR" altLang="en-US" dirty="0"/>
              <a:t>상태 기반으로 필요 시 설비 중단</a:t>
            </a:r>
            <a:endParaRPr lang="en-US" altLang="ko-KR" dirty="0"/>
          </a:p>
          <a:p>
            <a:r>
              <a:rPr lang="ko-KR" altLang="en-US" dirty="0"/>
              <a:t>고장을 예측하면서</a:t>
            </a:r>
            <a:r>
              <a:rPr lang="en-US" altLang="ko-KR" dirty="0"/>
              <a:t>, </a:t>
            </a:r>
            <a:r>
              <a:rPr lang="ko-KR" altLang="en-US" dirty="0"/>
              <a:t>과잉 정비도 완화할 수 있는 방법</a:t>
            </a:r>
            <a:endParaRPr lang="en-US" altLang="ko-KR" dirty="0"/>
          </a:p>
          <a:p>
            <a:r>
              <a:rPr lang="ko-KR" altLang="en-US" dirty="0"/>
              <a:t>안정적인 센서와 클라우드</a:t>
            </a:r>
            <a:r>
              <a:rPr lang="en-US" altLang="ko-KR" dirty="0"/>
              <a:t> </a:t>
            </a:r>
            <a:r>
              <a:rPr lang="ko-KR" altLang="en-US" dirty="0"/>
              <a:t>컴퓨팅</a:t>
            </a:r>
            <a:r>
              <a:rPr lang="en-US" altLang="ko-KR" dirty="0"/>
              <a:t>(or </a:t>
            </a:r>
            <a:r>
              <a:rPr lang="ko-KR" altLang="en-US" dirty="0" err="1"/>
              <a:t>엣지</a:t>
            </a:r>
            <a:r>
              <a:rPr lang="ko-KR" altLang="en-US" dirty="0"/>
              <a:t> 컴퓨팅</a:t>
            </a:r>
            <a:r>
              <a:rPr lang="en-US" altLang="ko-KR" dirty="0"/>
              <a:t>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1E24F0-3AC4-4AC2-8807-58E93C95CD59}"/>
              </a:ext>
            </a:extLst>
          </p:cNvPr>
          <p:cNvCxnSpPr/>
          <p:nvPr/>
        </p:nvCxnSpPr>
        <p:spPr>
          <a:xfrm>
            <a:off x="6096000" y="1628941"/>
            <a:ext cx="0" cy="45234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50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18303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/>
          <a:p>
            <a:r>
              <a:rPr lang="en-US" altLang="ko-KR" dirty="0"/>
              <a:t>Machines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168"/>
            <a:ext cx="5899347" cy="3746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419349-C780-4A9C-B581-760B128C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93" y="1755971"/>
            <a:ext cx="6298902" cy="41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C519F-1C97-4C76-818C-F3610150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Machines </a:t>
            </a:r>
            <a:r>
              <a:rPr lang="ko-KR" altLang="en-US" dirty="0"/>
              <a:t>모델 별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83343-67DF-426F-AA6B-BA4DA724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460237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Telemetry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3">
      <a:majorFont>
        <a:latin typeface="나눔고딕 ExtraBold"/>
        <a:ea typeface="나눔고딕 ExtraBold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781</TotalTime>
  <Words>768</Words>
  <Application>Microsoft Office PowerPoint</Application>
  <PresentationFormat>와이드스크린</PresentationFormat>
  <Paragraphs>168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나눔고딕 ExtraBold</vt:lpstr>
      <vt:lpstr>Arial</vt:lpstr>
      <vt:lpstr>Office 테마</vt:lpstr>
      <vt:lpstr>Predictive Maintenance with ML</vt:lpstr>
      <vt:lpstr>PowerPoint 프레젠테이션</vt:lpstr>
      <vt:lpstr>개요</vt:lpstr>
      <vt:lpstr>주제 선정 배경</vt:lpstr>
      <vt:lpstr>유지보수 방법 비교</vt:lpstr>
      <vt:lpstr>데이터 분석</vt:lpstr>
      <vt:lpstr>Machines 데이터 정보 </vt:lpstr>
      <vt:lpstr>Machines 모델 별 개수</vt:lpstr>
      <vt:lpstr>Telemetry 데이터 정보 </vt:lpstr>
      <vt:lpstr>Telemety 이상치, 결측치</vt:lpstr>
      <vt:lpstr>Telemety : machine1 센서 데이터</vt:lpstr>
      <vt:lpstr>Telemety : machine2 센서 데이터</vt:lpstr>
      <vt:lpstr>Errors 데이터 정보 </vt:lpstr>
      <vt:lpstr>Error 타입 별 발생 횟수</vt:lpstr>
      <vt:lpstr>Failures 데이터 정보 </vt:lpstr>
      <vt:lpstr>Machine별 고장 횟수</vt:lpstr>
      <vt:lpstr>Maint 데이터 정보 </vt:lpstr>
      <vt:lpstr>Maint : Comp 별 교체 횟수</vt:lpstr>
      <vt:lpstr>Maint : machine 별 comp 교체 횟수</vt:lpstr>
      <vt:lpstr>데이터 전처리</vt:lpstr>
      <vt:lpstr>데이터 전처리 : telemetry</vt:lpstr>
      <vt:lpstr>데이터 전처리 : errors</vt:lpstr>
      <vt:lpstr>데이터 전처리 : maint</vt:lpstr>
      <vt:lpstr>데이터 전처리 : machines</vt:lpstr>
      <vt:lpstr>데이터 전처리 : failures</vt:lpstr>
      <vt:lpstr>데이터 전처리 결과 </vt:lpstr>
      <vt:lpstr>Features 데이터 정보 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Train, Validation, Test 분류</vt:lpstr>
      <vt:lpstr>Test data 모델별로 분류 후 machine별로 분류</vt:lpstr>
      <vt:lpstr>모델 학습 및 선정</vt:lpstr>
      <vt:lpstr>4개의 모델에 대해 learning_curve</vt:lpstr>
      <vt:lpstr>4개의 모델에 대해 learning_curve</vt:lpstr>
      <vt:lpstr>learning_curve 결과</vt:lpstr>
      <vt:lpstr>LogisticRegression 학습 및 평가</vt:lpstr>
      <vt:lpstr>LinearSVC 학습 및 평가</vt:lpstr>
      <vt:lpstr>RandomForest 학습 및 평가</vt:lpstr>
      <vt:lpstr>GradientBoosting 학습 및 평가</vt:lpstr>
      <vt:lpstr>UI</vt:lpstr>
      <vt:lpstr>UI 설계 방향</vt:lpstr>
      <vt:lpstr>UI</vt:lpstr>
      <vt:lpstr>WEB Page UI</vt:lpstr>
      <vt:lpstr>Frontend &amp; Backend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user</cp:lastModifiedBy>
  <cp:revision>124</cp:revision>
  <dcterms:created xsi:type="dcterms:W3CDTF">2019-12-06T04:49:18Z</dcterms:created>
  <dcterms:modified xsi:type="dcterms:W3CDTF">2019-12-10T01:30:30Z</dcterms:modified>
</cp:coreProperties>
</file>